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7" r:id="rId2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1" d="100"/>
          <a:sy n="81" d="100"/>
        </p:scale>
        <p:origin x="30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69DF-FE22-4EDC-BC4C-6242264884B4}" type="datetimeFigureOut">
              <a:rPr kumimoji="1" lang="ja-JP" altLang="en-US" smtClean="0"/>
              <a:t>2020/8/25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1284F-F5C9-460D-8D7D-333A1D4E5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0775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69DF-FE22-4EDC-BC4C-6242264884B4}" type="datetimeFigureOut">
              <a:rPr kumimoji="1" lang="ja-JP" altLang="en-US" smtClean="0"/>
              <a:t>2020/8/25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1284F-F5C9-460D-8D7D-333A1D4E5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0244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69DF-FE22-4EDC-BC4C-6242264884B4}" type="datetimeFigureOut">
              <a:rPr kumimoji="1" lang="ja-JP" altLang="en-US" smtClean="0"/>
              <a:t>2020/8/25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1284F-F5C9-460D-8D7D-333A1D4E5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35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69DF-FE22-4EDC-BC4C-6242264884B4}" type="datetimeFigureOut">
              <a:rPr kumimoji="1" lang="ja-JP" altLang="en-US" smtClean="0"/>
              <a:t>2020/8/25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1284F-F5C9-460D-8D7D-333A1D4E5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894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69DF-FE22-4EDC-BC4C-6242264884B4}" type="datetimeFigureOut">
              <a:rPr kumimoji="1" lang="ja-JP" altLang="en-US" smtClean="0"/>
              <a:t>2020/8/25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1284F-F5C9-460D-8D7D-333A1D4E5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5723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69DF-FE22-4EDC-BC4C-6242264884B4}" type="datetimeFigureOut">
              <a:rPr kumimoji="1" lang="ja-JP" altLang="en-US" smtClean="0"/>
              <a:t>2020/8/25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1284F-F5C9-460D-8D7D-333A1D4E5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707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69DF-FE22-4EDC-BC4C-6242264884B4}" type="datetimeFigureOut">
              <a:rPr kumimoji="1" lang="ja-JP" altLang="en-US" smtClean="0"/>
              <a:t>2020/8/25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1284F-F5C9-460D-8D7D-333A1D4E5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2531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69DF-FE22-4EDC-BC4C-6242264884B4}" type="datetimeFigureOut">
              <a:rPr kumimoji="1" lang="ja-JP" altLang="en-US" smtClean="0"/>
              <a:t>2020/8/25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1284F-F5C9-460D-8D7D-333A1D4E5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4707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69DF-FE22-4EDC-BC4C-6242264884B4}" type="datetimeFigureOut">
              <a:rPr kumimoji="1" lang="ja-JP" altLang="en-US" smtClean="0"/>
              <a:t>2020/8/25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1284F-F5C9-460D-8D7D-333A1D4E5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4572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69DF-FE22-4EDC-BC4C-6242264884B4}" type="datetimeFigureOut">
              <a:rPr kumimoji="1" lang="ja-JP" altLang="en-US" smtClean="0"/>
              <a:t>2020/8/25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1284F-F5C9-460D-8D7D-333A1D4E5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8442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69DF-FE22-4EDC-BC4C-6242264884B4}" type="datetimeFigureOut">
              <a:rPr kumimoji="1" lang="ja-JP" altLang="en-US" smtClean="0"/>
              <a:t>2020/8/25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1284F-F5C9-460D-8D7D-333A1D4E5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0795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569DF-FE22-4EDC-BC4C-6242264884B4}" type="datetimeFigureOut">
              <a:rPr kumimoji="1" lang="ja-JP" altLang="en-US" smtClean="0"/>
              <a:t>2020/8/25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1284F-F5C9-460D-8D7D-333A1D4E5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9756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6858000" cy="26370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17531" y="885204"/>
            <a:ext cx="498245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群馬県</a:t>
            </a:r>
            <a:r>
              <a:rPr lang="ja-JP" altLang="en-US" sz="2400" b="1" dirty="0">
                <a:solidFill>
                  <a:schemeClr val="bg1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板倉町立小学校</a:t>
            </a:r>
            <a:endParaRPr kumimoji="1" lang="en-US" altLang="ja-JP" sz="2400" b="1" dirty="0">
              <a:solidFill>
                <a:schemeClr val="bg1"/>
              </a:solidFill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r>
              <a:rPr kumimoji="1" lang="ja-JP" altLang="en-US" sz="3200" b="1" dirty="0">
                <a:solidFill>
                  <a:schemeClr val="bg1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防災教育学習指導計画</a:t>
            </a:r>
            <a:r>
              <a:rPr kumimoji="1" lang="en-US" altLang="ja-JP" sz="3200" b="1" dirty="0">
                <a:solidFill>
                  <a:schemeClr val="bg1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(</a:t>
            </a:r>
            <a:r>
              <a:rPr kumimoji="1" lang="ja-JP" altLang="en-US" sz="3200" b="1" dirty="0">
                <a:solidFill>
                  <a:schemeClr val="bg1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案</a:t>
            </a:r>
            <a:r>
              <a:rPr kumimoji="1" lang="en-US" altLang="ja-JP" sz="3200" b="1" dirty="0">
                <a:solidFill>
                  <a:schemeClr val="bg1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)</a:t>
            </a:r>
          </a:p>
          <a:p>
            <a:r>
              <a:rPr lang="ja-JP" altLang="en-US" sz="3200" b="1" dirty="0">
                <a:solidFill>
                  <a:schemeClr val="bg1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解説編</a:t>
            </a:r>
            <a:endParaRPr kumimoji="1" lang="ja-JP" altLang="en-US" sz="3200" b="1" dirty="0">
              <a:solidFill>
                <a:schemeClr val="bg1"/>
              </a:solidFill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</p:txBody>
      </p:sp>
      <p:sp>
        <p:nvSpPr>
          <p:cNvPr id="7" name="テキスト ボックス 3"/>
          <p:cNvSpPr txBox="1"/>
          <p:nvPr/>
        </p:nvSpPr>
        <p:spPr>
          <a:xfrm>
            <a:off x="576638" y="3042832"/>
            <a:ext cx="5704723" cy="855618"/>
          </a:xfrm>
          <a:prstGeom prst="rect">
            <a:avLst/>
          </a:prstGeom>
          <a:solidFill>
            <a:srgbClr val="CCECFF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1800"/>
              </a:lnSpc>
              <a:spcAft>
                <a:spcPts val="0"/>
              </a:spcAft>
            </a:pPr>
            <a:r>
              <a:rPr lang="ja-JP" altLang="en-US" sz="1400" b="1" dirty="0">
                <a:effectLst/>
                <a:latin typeface="HGP教科書体" panose="02020600000000000000" pitchFamily="18" charset="-128"/>
                <a:ea typeface="HGP教科書体" panose="02020600000000000000" pitchFamily="18" charset="-128"/>
                <a:cs typeface="MS-Gothic"/>
              </a:rPr>
              <a:t>　本資料は、</a:t>
            </a:r>
            <a:r>
              <a:rPr lang="ja-JP" sz="1400" b="1" dirty="0">
                <a:effectLst/>
                <a:latin typeface="HGP教科書体" panose="02020600000000000000" pitchFamily="18" charset="-128"/>
                <a:ea typeface="HGP教科書体" panose="02020600000000000000" pitchFamily="18" charset="-128"/>
                <a:cs typeface="MS-Gothic"/>
              </a:rPr>
              <a:t>防災教育学習指導計画（案）の解説をまとめた</a:t>
            </a:r>
            <a:r>
              <a:rPr lang="ja-JP" altLang="en-US" sz="1400" b="1" dirty="0">
                <a:effectLst/>
                <a:latin typeface="HGP教科書体" panose="02020600000000000000" pitchFamily="18" charset="-128"/>
                <a:ea typeface="HGP教科書体" panose="02020600000000000000" pitchFamily="18" charset="-128"/>
                <a:cs typeface="MS-Gothic"/>
              </a:rPr>
              <a:t>ものです</a:t>
            </a:r>
            <a:r>
              <a:rPr lang="ja-JP" sz="1400" b="1" dirty="0">
                <a:effectLst/>
                <a:latin typeface="HGP教科書体" panose="02020600000000000000" pitchFamily="18" charset="-128"/>
                <a:ea typeface="HGP教科書体" panose="02020600000000000000" pitchFamily="18" charset="-128"/>
                <a:cs typeface="MS-Gothic"/>
              </a:rPr>
              <a:t>。</a:t>
            </a:r>
            <a:endParaRPr lang="ja-JP" sz="1400" dirty="0">
              <a:effectLst/>
              <a:latin typeface="HGP教科書体" panose="02020600000000000000" pitchFamily="18" charset="-128"/>
              <a:ea typeface="HGP教科書体" panose="02020600000000000000" pitchFamily="18" charset="-128"/>
              <a:cs typeface="Times New Roman" panose="02020603050405020304" pitchFamily="18" charset="0"/>
            </a:endParaRPr>
          </a:p>
          <a:p>
            <a:pPr>
              <a:lnSpc>
                <a:spcPts val="1800"/>
              </a:lnSpc>
              <a:spcAft>
                <a:spcPts val="0"/>
              </a:spcAft>
            </a:pPr>
            <a:r>
              <a:rPr lang="ja-JP" sz="1400" b="1" dirty="0">
                <a:effectLst/>
                <a:latin typeface="HGP教科書体" panose="02020600000000000000" pitchFamily="18" charset="-128"/>
                <a:ea typeface="HGP教科書体" panose="02020600000000000000" pitchFamily="18" charset="-128"/>
                <a:cs typeface="MS-Gothic"/>
              </a:rPr>
              <a:t>また、巻末に</a:t>
            </a:r>
            <a:r>
              <a:rPr lang="ja-JP" altLang="en-US" sz="1400" b="1" dirty="0">
                <a:effectLst/>
                <a:latin typeface="HGP教科書体" panose="02020600000000000000" pitchFamily="18" charset="-128"/>
                <a:ea typeface="HGP教科書体" panose="02020600000000000000" pitchFamily="18" charset="-128"/>
                <a:cs typeface="MS-Gothic"/>
              </a:rPr>
              <a:t>は、用語集や資料の出典、</a:t>
            </a:r>
            <a:r>
              <a:rPr lang="ja-JP" sz="1400" b="1" dirty="0">
                <a:effectLst/>
                <a:latin typeface="HGP教科書体" panose="02020600000000000000" pitchFamily="18" charset="-128"/>
                <a:ea typeface="HGP教科書体" panose="02020600000000000000" pitchFamily="18" charset="-128"/>
                <a:cs typeface="MS-Gothic"/>
              </a:rPr>
              <a:t>防災教育の参考となるホームページ一覧を整理しています。適宜参照</a:t>
            </a:r>
            <a:r>
              <a:rPr lang="ja-JP" altLang="en-US" sz="1400" b="1" dirty="0">
                <a:effectLst/>
                <a:latin typeface="HGP教科書体" panose="02020600000000000000" pitchFamily="18" charset="-128"/>
                <a:ea typeface="HGP教科書体" panose="02020600000000000000" pitchFamily="18" charset="-128"/>
                <a:cs typeface="MS-Gothic"/>
              </a:rPr>
              <a:t>して</a:t>
            </a:r>
            <a:r>
              <a:rPr lang="ja-JP" sz="1400" b="1" dirty="0">
                <a:effectLst/>
                <a:latin typeface="HGP教科書体" panose="02020600000000000000" pitchFamily="18" charset="-128"/>
                <a:ea typeface="HGP教科書体" panose="02020600000000000000" pitchFamily="18" charset="-128"/>
                <a:cs typeface="MS-Gothic"/>
              </a:rPr>
              <a:t>ください。</a:t>
            </a:r>
            <a:endParaRPr lang="ja-JP" sz="1400" dirty="0">
              <a:effectLst/>
              <a:latin typeface="HGP教科書体" panose="02020600000000000000" pitchFamily="18" charset="-128"/>
              <a:ea typeface="HGP教科書体" panose="02020600000000000000" pitchFamily="18" charset="-128"/>
              <a:cs typeface="Times New Roman" panose="02020603050405020304" pitchFamily="18" charset="0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xmlns="" id="{D6BE4A73-A36D-4F11-B1D7-0DB7A85AA69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674" y="4877173"/>
            <a:ext cx="3944466" cy="2628000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2040765" y="7472643"/>
            <a:ext cx="3157558" cy="209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762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教科書体" panose="02020600000000000000" pitchFamily="18" charset="-128"/>
                <a:ea typeface="HGP教科書体" panose="02020600000000000000" pitchFamily="18" charset="-128"/>
              </a:rPr>
              <a:t>令和元年東日本台風</a:t>
            </a:r>
            <a:r>
              <a:rPr lang="en-US" altLang="ja-JP" sz="762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教科書体" panose="02020600000000000000" pitchFamily="18" charset="-128"/>
                <a:ea typeface="HGP教科書体" panose="02020600000000000000" pitchFamily="18" charset="-128"/>
              </a:rPr>
              <a:t>(</a:t>
            </a:r>
            <a:r>
              <a:rPr lang="ja-JP" altLang="en-US" sz="762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教科書体" panose="02020600000000000000" pitchFamily="18" charset="-128"/>
                <a:ea typeface="HGP教科書体" panose="02020600000000000000" pitchFamily="18" charset="-128"/>
              </a:rPr>
              <a:t>台風</a:t>
            </a:r>
            <a:r>
              <a:rPr lang="en-US" altLang="ja-JP" sz="762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教科書体" panose="02020600000000000000" pitchFamily="18" charset="-128"/>
                <a:ea typeface="HGP教科書体" panose="02020600000000000000" pitchFamily="18" charset="-128"/>
              </a:rPr>
              <a:t>19</a:t>
            </a:r>
            <a:r>
              <a:rPr lang="ja-JP" altLang="en-US" sz="762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教科書体" panose="02020600000000000000" pitchFamily="18" charset="-128"/>
                <a:ea typeface="HGP教科書体" panose="02020600000000000000" pitchFamily="18" charset="-128"/>
              </a:rPr>
              <a:t>号</a:t>
            </a:r>
            <a:r>
              <a:rPr lang="en-US" altLang="ja-JP" sz="762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教科書体" panose="02020600000000000000" pitchFamily="18" charset="-128"/>
                <a:ea typeface="HGP教科書体" panose="02020600000000000000" pitchFamily="18" charset="-128"/>
              </a:rPr>
              <a:t>)</a:t>
            </a:r>
            <a:r>
              <a:rPr lang="ja-JP" altLang="en-US" sz="762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教科書体" panose="02020600000000000000" pitchFamily="18" charset="-128"/>
                <a:ea typeface="HGP教科書体" panose="02020600000000000000" pitchFamily="18" charset="-128"/>
              </a:rPr>
              <a:t>による出水時の渡良瀬遊水地付近の状況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xmlns="" id="{DE3247B8-B84D-4CC7-943F-7D77F70FD9FF}"/>
              </a:ext>
            </a:extLst>
          </p:cNvPr>
          <p:cNvSpPr txBox="1"/>
          <p:nvPr/>
        </p:nvSpPr>
        <p:spPr>
          <a:xfrm>
            <a:off x="3197266" y="5647550"/>
            <a:ext cx="771365" cy="209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762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教科書体" panose="02020600000000000000" pitchFamily="18" charset="-128"/>
                <a:ea typeface="HGP教科書体" panose="02020600000000000000" pitchFamily="18" charset="-128"/>
              </a:defRPr>
            </a:lvl1pPr>
          </a:lstStyle>
          <a:p>
            <a:r>
              <a:rPr lang="ja-JP" altLang="en-US" dirty="0">
                <a:solidFill>
                  <a:schemeClr val="bg1"/>
                </a:solidFill>
              </a:rPr>
              <a:t>渡良瀬遊水地</a:t>
            </a:r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xmlns="" id="{C2AC800E-B604-4C03-A619-D1A1EC21A077}"/>
              </a:ext>
            </a:extLst>
          </p:cNvPr>
          <p:cNvCxnSpPr>
            <a:cxnSpLocks/>
          </p:cNvCxnSpPr>
          <p:nvPr/>
        </p:nvCxnSpPr>
        <p:spPr>
          <a:xfrm flipH="1">
            <a:off x="3765990" y="6730353"/>
            <a:ext cx="70339" cy="195386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3151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34</Words>
  <Application>Microsoft Office PowerPoint</Application>
  <PresentationFormat>A4 210 x 297 mm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HGP教科書体</vt:lpstr>
      <vt:lpstr>HGS教科書体</vt:lpstr>
      <vt:lpstr>ＭＳ Ｐゴシック</vt:lpstr>
      <vt:lpstr>MS-Gothic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2020-08-25T02:11:28Z</dcterms:created>
  <dcterms:modified xsi:type="dcterms:W3CDTF">2020-08-25T02:11:35Z</dcterms:modified>
</cp:coreProperties>
</file>